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00" r:id="rId2"/>
    <p:sldId id="295" r:id="rId3"/>
    <p:sldId id="416" r:id="rId4"/>
    <p:sldId id="417" r:id="rId5"/>
    <p:sldId id="418" r:id="rId6"/>
    <p:sldId id="419" r:id="rId7"/>
    <p:sldId id="420" r:id="rId8"/>
    <p:sldId id="423" r:id="rId9"/>
    <p:sldId id="424" r:id="rId10"/>
    <p:sldId id="425" r:id="rId11"/>
    <p:sldId id="426" r:id="rId12"/>
    <p:sldId id="428" r:id="rId13"/>
    <p:sldId id="427" r:id="rId14"/>
    <p:sldId id="429" r:id="rId15"/>
    <p:sldId id="430" r:id="rId16"/>
    <p:sldId id="432" r:id="rId17"/>
    <p:sldId id="433" r:id="rId18"/>
    <p:sldId id="435" r:id="rId19"/>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79" autoAdjust="0"/>
    <p:restoredTop sz="94660" autoAdjust="0"/>
  </p:normalViewPr>
  <p:slideViewPr>
    <p:cSldViewPr snapToGrid="0">
      <p:cViewPr varScale="1">
        <p:scale>
          <a:sx n="72" d="100"/>
          <a:sy n="72" d="100"/>
        </p:scale>
        <p:origin x="292" y="52"/>
      </p:cViewPr>
      <p:guideLst>
        <p:guide orient="horz" pos="2160"/>
        <p:guide pos="3840"/>
      </p:guideLst>
    </p:cSldViewPr>
  </p:slideViewPr>
  <p:outlineViewPr>
    <p:cViewPr>
      <p:scale>
        <a:sx n="33" d="100"/>
        <a:sy n="33" d="100"/>
      </p:scale>
      <p:origin x="48" y="107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BD02D8-9157-4238-97AA-2FC0228712F3}"/>
              </a:ext>
            </a:extLst>
          </p:cNvPr>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SG"/>
          </a:p>
        </p:txBody>
      </p:sp>
      <p:sp>
        <p:nvSpPr>
          <p:cNvPr id="3" name="Date Placeholder 2">
            <a:extLst>
              <a:ext uri="{FF2B5EF4-FFF2-40B4-BE49-F238E27FC236}">
                <a16:creationId xmlns:a16="http://schemas.microsoft.com/office/drawing/2014/main" id="{824D8D58-BE4C-49BC-86E7-528CE0439D3F}"/>
              </a:ext>
            </a:extLst>
          </p:cNvPr>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a:defRPr sz="1200"/>
            </a:lvl1pPr>
          </a:lstStyle>
          <a:p>
            <a:fld id="{48611AA3-E644-4B9B-9230-FB3CC2CFC415}" type="datetimeFigureOut">
              <a:rPr lang="en-SG" smtClean="0"/>
              <a:pPr/>
              <a:t>16/11/2019</a:t>
            </a:fld>
            <a:endParaRPr lang="en-SG"/>
          </a:p>
        </p:txBody>
      </p:sp>
      <p:sp>
        <p:nvSpPr>
          <p:cNvPr id="4" name="Footer Placeholder 3">
            <a:extLst>
              <a:ext uri="{FF2B5EF4-FFF2-40B4-BE49-F238E27FC236}">
                <a16:creationId xmlns:a16="http://schemas.microsoft.com/office/drawing/2014/main" id="{640B8A8B-B9FE-42B5-9D75-C043328F0C3E}"/>
              </a:ext>
            </a:extLst>
          </p:cNvPr>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a:defRPr sz="1200"/>
            </a:lvl1pPr>
          </a:lstStyle>
          <a:p>
            <a:endParaRPr lang="en-SG"/>
          </a:p>
        </p:txBody>
      </p:sp>
      <p:sp>
        <p:nvSpPr>
          <p:cNvPr id="5" name="Slide Number Placeholder 4">
            <a:extLst>
              <a:ext uri="{FF2B5EF4-FFF2-40B4-BE49-F238E27FC236}">
                <a16:creationId xmlns:a16="http://schemas.microsoft.com/office/drawing/2014/main" id="{0272EF39-1D33-4714-AF21-EAAE7A114691}"/>
              </a:ext>
            </a:extLst>
          </p:cNvPr>
          <p:cNvSpPr>
            <a:spLocks noGrp="1"/>
          </p:cNvSpPr>
          <p:nvPr>
            <p:ph type="sldNum" sz="quarter" idx="3"/>
          </p:nvPr>
        </p:nvSpPr>
        <p:spPr>
          <a:xfrm>
            <a:off x="3819525" y="9377363"/>
            <a:ext cx="2921000" cy="495300"/>
          </a:xfrm>
          <a:prstGeom prst="rect">
            <a:avLst/>
          </a:prstGeom>
        </p:spPr>
        <p:txBody>
          <a:bodyPr vert="horz" lIns="91440" tIns="45720" rIns="91440" bIns="45720" rtlCol="0" anchor="b"/>
          <a:lstStyle>
            <a:lvl1pPr algn="r">
              <a:defRPr sz="1200"/>
            </a:lvl1pPr>
          </a:lstStyle>
          <a:p>
            <a:fld id="{1160D56A-D21E-4995-B891-61C79CBD5594}" type="slidenum">
              <a:rPr lang="en-SG" smtClean="0"/>
              <a:pPr/>
              <a:t>‹#›</a:t>
            </a:fld>
            <a:endParaRPr lang="en-SG"/>
          </a:p>
        </p:txBody>
      </p:sp>
    </p:spTree>
    <p:extLst>
      <p:ext uri="{BB962C8B-B14F-4D97-AF65-F5344CB8AC3E}">
        <p14:creationId xmlns:p14="http://schemas.microsoft.com/office/powerpoint/2010/main" val="46351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fld id="{68529098-5BCC-42B6-8803-EAD4EA23DA55}" type="datetimeFigureOut">
              <a:rPr lang="en-US" smtClean="0"/>
              <a:pPr/>
              <a:t>11/16/2019</a:t>
            </a:fld>
            <a:endParaRPr lang="en-US"/>
          </a:p>
        </p:txBody>
      </p:sp>
      <p:sp>
        <p:nvSpPr>
          <p:cNvPr id="4" name="Slide Image Placeholder 3"/>
          <p:cNvSpPr>
            <a:spLocks noGrp="1" noRot="1" noChangeAspect="1"/>
          </p:cNvSpPr>
          <p:nvPr>
            <p:ph type="sldImg" idx="2"/>
          </p:nvPr>
        </p:nvSpPr>
        <p:spPr>
          <a:xfrm>
            <a:off x="79375" y="739775"/>
            <a:ext cx="6583363"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688" y="4689475"/>
            <a:ext cx="5392737" cy="4443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D8431B19-A457-4123-89DF-D2CDEC6EC86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AEE47-BD2C-40D8-AA44-B956EB592C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A52F087B-8651-42F8-A66C-E9A3B0C7E6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CD70C861-BA66-4563-9F2F-225EEBFDBDEA}"/>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5" name="Footer Placeholder 4">
            <a:extLst>
              <a:ext uri="{FF2B5EF4-FFF2-40B4-BE49-F238E27FC236}">
                <a16:creationId xmlns:a16="http://schemas.microsoft.com/office/drawing/2014/main" id="{9692E308-0712-431B-B977-B8A84476C3A9}"/>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F9BE822-BBFC-40C2-A32B-E4D44A2EB95E}"/>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311480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6DA3A-75DD-44EF-8410-282C26AB123E}"/>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3BCF4301-0F9A-412C-9675-A83142E7BB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A61A80FB-60A3-4A7B-8F5A-FF2294F1E742}"/>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5" name="Footer Placeholder 4">
            <a:extLst>
              <a:ext uri="{FF2B5EF4-FFF2-40B4-BE49-F238E27FC236}">
                <a16:creationId xmlns:a16="http://schemas.microsoft.com/office/drawing/2014/main" id="{7D6EDFCC-D723-4D8D-9562-317D9CCA308E}"/>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71F47D24-4ED2-47E9-A4CA-1B26381B3D06}"/>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2370635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76F65A-5FF7-4F82-BAA4-68E1D1C12C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FC01A709-D2F0-47E4-9EA2-762AEE76694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2C41D50C-5BB9-4D61-96ED-BBFA7B0B42C2}"/>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5" name="Footer Placeholder 4">
            <a:extLst>
              <a:ext uri="{FF2B5EF4-FFF2-40B4-BE49-F238E27FC236}">
                <a16:creationId xmlns:a16="http://schemas.microsoft.com/office/drawing/2014/main" id="{A5169179-7617-4CA5-99F1-2F0504B205C8}"/>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C5A16336-EDC6-4AB6-9872-24FEE56F3BAE}"/>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555140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FBB83-1A89-47CF-B3DD-F2E959D11B85}"/>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97E720F9-C569-426A-A9A6-E8763FBA252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29467020-4C4C-47F6-919A-4A90355D93AD}"/>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5" name="Footer Placeholder 4">
            <a:extLst>
              <a:ext uri="{FF2B5EF4-FFF2-40B4-BE49-F238E27FC236}">
                <a16:creationId xmlns:a16="http://schemas.microsoft.com/office/drawing/2014/main" id="{2EE45F54-0BEE-43AD-9734-2343ECBA734E}"/>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63B310A4-A4A7-4C81-9D14-DDF28F8ECE27}"/>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2672709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615E2-F140-42B0-B22A-E6EC04202F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BCEB969A-94A0-437D-A833-028F7E52C4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6232E7-A1F2-49CC-909D-EB5B430537C7}"/>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5" name="Footer Placeholder 4">
            <a:extLst>
              <a:ext uri="{FF2B5EF4-FFF2-40B4-BE49-F238E27FC236}">
                <a16:creationId xmlns:a16="http://schemas.microsoft.com/office/drawing/2014/main" id="{CA264C6B-72A6-4E85-8364-465D30264D70}"/>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11D8BD1B-73A9-4969-9E0A-33EB1C5B46B9}"/>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345009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D952E-430F-43E5-92E2-8AFDD8C605EE}"/>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8BFF289C-6A82-4FE8-B990-3AF7FD2354D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73B6B690-48C1-4EF8-8D97-6E01EB39D4C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15D58E09-10FA-4A56-9E22-F9FC4429090D}"/>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6" name="Footer Placeholder 5">
            <a:extLst>
              <a:ext uri="{FF2B5EF4-FFF2-40B4-BE49-F238E27FC236}">
                <a16:creationId xmlns:a16="http://schemas.microsoft.com/office/drawing/2014/main" id="{C50F7C3E-EAD3-4C4F-8757-28109D72EDA1}"/>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57D62B7E-EE56-425E-AEB3-608919CC13B8}"/>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2105788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37866-425C-444F-ACE4-1B8877A49C19}"/>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829B8256-925B-45CC-AEEE-0CC43F8504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E65845-A99E-4E25-8704-234CA17A59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C3A64318-0CA1-4ED6-ABC1-C8206DC076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DBBEE09-ACF2-42ED-BD0A-ABFDA23F766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B845A104-DEC3-4F0B-904C-6F2C3564DD3E}"/>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8" name="Footer Placeholder 7">
            <a:extLst>
              <a:ext uri="{FF2B5EF4-FFF2-40B4-BE49-F238E27FC236}">
                <a16:creationId xmlns:a16="http://schemas.microsoft.com/office/drawing/2014/main" id="{BDBCCE71-1ABF-4D66-8A5C-03C4DB2C2FA7}"/>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FCA7654E-1522-407B-9896-EFD6E53BB14F}"/>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4250079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80F82-5E25-4214-8C43-7A0940E05BC8}"/>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4651E434-9C87-44E1-8A8E-A5CED4F2CA39}"/>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4" name="Footer Placeholder 3">
            <a:extLst>
              <a:ext uri="{FF2B5EF4-FFF2-40B4-BE49-F238E27FC236}">
                <a16:creationId xmlns:a16="http://schemas.microsoft.com/office/drawing/2014/main" id="{A1DD2556-3349-48D6-B4DD-AD601A2B0798}"/>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AEC5BF07-38CB-4366-93F5-1C6E27B65FA0}"/>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278644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8F47D3-7B53-4CE9-886F-3CA731EE9797}"/>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3" name="Footer Placeholder 2">
            <a:extLst>
              <a:ext uri="{FF2B5EF4-FFF2-40B4-BE49-F238E27FC236}">
                <a16:creationId xmlns:a16="http://schemas.microsoft.com/office/drawing/2014/main" id="{5B5D9F70-B481-43D6-84F7-73BC5F83E621}"/>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7AED809A-965F-4450-9108-210CBA3342EB}"/>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3482185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8C14C-2BD7-4DC3-81AF-CED5F3CABE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8C94CB8D-BB7D-42F7-8037-97CF7526D0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5351A426-ADAE-4826-9BD3-01587F7FA1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F39E48-2D78-4E7E-826A-DEEFA06D0F85}"/>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6" name="Footer Placeholder 5">
            <a:extLst>
              <a:ext uri="{FF2B5EF4-FFF2-40B4-BE49-F238E27FC236}">
                <a16:creationId xmlns:a16="http://schemas.microsoft.com/office/drawing/2014/main" id="{7747A025-A7C9-4D98-B22A-28075E0DC6C5}"/>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0F917CF8-14F5-4CB2-9CCC-1CADC40398CA}"/>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318396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6DE14-AF78-43E8-9250-1851066C0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BF140C82-3BDF-4638-B957-C612F13AA1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81E0B3DD-5D89-4320-BE86-F099E5D649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057493-E327-45CE-B2FF-2C0F4E842478}"/>
              </a:ext>
            </a:extLst>
          </p:cNvPr>
          <p:cNvSpPr>
            <a:spLocks noGrp="1"/>
          </p:cNvSpPr>
          <p:nvPr>
            <p:ph type="dt" sz="half" idx="10"/>
          </p:nvPr>
        </p:nvSpPr>
        <p:spPr/>
        <p:txBody>
          <a:bodyPr/>
          <a:lstStyle/>
          <a:p>
            <a:fld id="{B0A14AE0-A90F-473F-9DD1-41F9963BE744}" type="datetimeFigureOut">
              <a:rPr lang="en-SG" smtClean="0"/>
              <a:pPr/>
              <a:t>16/11/2019</a:t>
            </a:fld>
            <a:endParaRPr lang="en-SG"/>
          </a:p>
        </p:txBody>
      </p:sp>
      <p:sp>
        <p:nvSpPr>
          <p:cNvPr id="6" name="Footer Placeholder 5">
            <a:extLst>
              <a:ext uri="{FF2B5EF4-FFF2-40B4-BE49-F238E27FC236}">
                <a16:creationId xmlns:a16="http://schemas.microsoft.com/office/drawing/2014/main" id="{A4791567-E494-44A9-9A8F-9DD59FAE49CC}"/>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29573762-162B-430C-8CB2-2E40D8193158}"/>
              </a:ext>
            </a:extLst>
          </p:cNvPr>
          <p:cNvSpPr>
            <a:spLocks noGrp="1"/>
          </p:cNvSpPr>
          <p:nvPr>
            <p:ph type="sldNum" sz="quarter" idx="12"/>
          </p:nvPr>
        </p:nvSpPr>
        <p:spPr/>
        <p:txBody>
          <a:bodyPr/>
          <a:lstStyle/>
          <a:p>
            <a:fld id="{719D8B6A-1F3D-4014-80D1-8C4AEAD1A714}" type="slidenum">
              <a:rPr lang="en-SG" smtClean="0"/>
              <a:pPr/>
              <a:t>‹#›</a:t>
            </a:fld>
            <a:endParaRPr lang="en-SG"/>
          </a:p>
        </p:txBody>
      </p:sp>
    </p:spTree>
    <p:extLst>
      <p:ext uri="{BB962C8B-B14F-4D97-AF65-F5344CB8AC3E}">
        <p14:creationId xmlns:p14="http://schemas.microsoft.com/office/powerpoint/2010/main" val="747150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E66B83-B181-4F4F-A488-DB369FEFE8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0B5EAD33-0F26-43DF-AF91-B03FBE211E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93E5D28C-006F-4ACC-9D55-8FFE775C7E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14AE0-A90F-473F-9DD1-41F9963BE744}" type="datetimeFigureOut">
              <a:rPr lang="en-SG" smtClean="0"/>
              <a:pPr/>
              <a:t>16/11/2019</a:t>
            </a:fld>
            <a:endParaRPr lang="en-SG"/>
          </a:p>
        </p:txBody>
      </p:sp>
      <p:sp>
        <p:nvSpPr>
          <p:cNvPr id="5" name="Footer Placeholder 4">
            <a:extLst>
              <a:ext uri="{FF2B5EF4-FFF2-40B4-BE49-F238E27FC236}">
                <a16:creationId xmlns:a16="http://schemas.microsoft.com/office/drawing/2014/main" id="{8EB5F33F-8A04-44A5-9FEB-A50A1105C2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A0D5C661-CC4A-4193-B07F-02C7CBE9DA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D8B6A-1F3D-4014-80D1-8C4AEAD1A714}" type="slidenum">
              <a:rPr lang="en-SG" smtClean="0"/>
              <a:pPr/>
              <a:t>‹#›</a:t>
            </a:fld>
            <a:endParaRPr lang="en-SG"/>
          </a:p>
        </p:txBody>
      </p:sp>
    </p:spTree>
    <p:extLst>
      <p:ext uri="{BB962C8B-B14F-4D97-AF65-F5344CB8AC3E}">
        <p14:creationId xmlns:p14="http://schemas.microsoft.com/office/powerpoint/2010/main" val="2756626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ABC94-CBB8-4E51-92B5-FDD9B2E55CFC}"/>
              </a:ext>
            </a:extLst>
          </p:cNvPr>
          <p:cNvSpPr>
            <a:spLocks noGrp="1"/>
          </p:cNvSpPr>
          <p:nvPr>
            <p:ph type="title"/>
          </p:nvPr>
        </p:nvSpPr>
        <p:spPr>
          <a:xfrm>
            <a:off x="938893" y="4759779"/>
            <a:ext cx="10164536" cy="1657350"/>
          </a:xfrm>
        </p:spPr>
        <p:txBody>
          <a:bodyPr>
            <a:normAutofit/>
          </a:bodyPr>
          <a:lstStyle/>
          <a:p>
            <a:pPr algn="ctr">
              <a:lnSpc>
                <a:spcPct val="100000"/>
              </a:lnSpc>
            </a:pPr>
            <a:r>
              <a:rPr lang="en-US" sz="3600" b="1" dirty="0"/>
              <a:t>Sermon BC (2 Corinthians 9: 6-15)</a:t>
            </a:r>
            <a:br>
              <a:rPr lang="en-US" sz="3600" b="1" dirty="0">
                <a:solidFill>
                  <a:schemeClr val="accent1">
                    <a:lumMod val="50000"/>
                  </a:schemeClr>
                </a:solidFill>
              </a:rPr>
            </a:br>
            <a:r>
              <a:rPr lang="en-US" sz="5400" b="1" dirty="0">
                <a:solidFill>
                  <a:srgbClr val="FF0000"/>
                </a:solidFill>
              </a:rPr>
              <a:t>“Giving Upward”</a:t>
            </a:r>
            <a:endParaRPr lang="en-SG" sz="5400" b="1" dirty="0">
              <a:solidFill>
                <a:schemeClr val="accent1">
                  <a:lumMod val="50000"/>
                </a:schemeClr>
              </a:solidFill>
            </a:endParaRPr>
          </a:p>
        </p:txBody>
      </p:sp>
      <p:pic>
        <p:nvPicPr>
          <p:cNvPr id="122882" name="Picture 2" descr="God loves a joyful giver"/>
          <p:cNvPicPr>
            <a:picLocks noChangeAspect="1" noChangeArrowheads="1"/>
          </p:cNvPicPr>
          <p:nvPr/>
        </p:nvPicPr>
        <p:blipFill>
          <a:blip r:embed="rId2" cstate="print"/>
          <a:srcRect/>
          <a:stretch>
            <a:fillRect/>
          </a:stretch>
        </p:blipFill>
        <p:spPr bwMode="auto">
          <a:xfrm>
            <a:off x="3788682" y="563336"/>
            <a:ext cx="4449083" cy="3927196"/>
          </a:xfrm>
          <a:prstGeom prst="rect">
            <a:avLst/>
          </a:prstGeom>
          <a:noFill/>
        </p:spPr>
      </p:pic>
    </p:spTree>
    <p:extLst>
      <p:ext uri="{BB962C8B-B14F-4D97-AF65-F5344CB8AC3E}">
        <p14:creationId xmlns:p14="http://schemas.microsoft.com/office/powerpoint/2010/main" val="285143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1"/>
            <a:ext cx="10515600" cy="918887"/>
          </a:xfrm>
        </p:spPr>
        <p:txBody>
          <a:bodyPr>
            <a:noAutofit/>
          </a:bodyPr>
          <a:lstStyle/>
          <a:p>
            <a:pPr algn="ctr"/>
            <a:r>
              <a:rPr lang="en-US" sz="4000" b="1" dirty="0">
                <a:solidFill>
                  <a:srgbClr val="FF0000"/>
                </a:solidFill>
              </a:rPr>
              <a:t>What’s Going On Here? How God Gives </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431636"/>
            <a:ext cx="11454735" cy="5197762"/>
          </a:xfrm>
        </p:spPr>
        <p:txBody>
          <a:bodyPr>
            <a:noAutofit/>
          </a:bodyPr>
          <a:lstStyle/>
          <a:p>
            <a:pPr>
              <a:lnSpc>
                <a:spcPct val="100000"/>
              </a:lnSpc>
            </a:pPr>
            <a:r>
              <a:rPr lang="en-US" dirty="0"/>
              <a:t>V6 – God sows bountifully. He gives what we cannot even see (micro-</a:t>
            </a:r>
            <a:r>
              <a:rPr lang="en-US" dirty="0" err="1"/>
              <a:t>nano</a:t>
            </a:r>
            <a:r>
              <a:rPr lang="en-US" dirty="0"/>
              <a:t> or macro outer space)</a:t>
            </a:r>
          </a:p>
          <a:p>
            <a:pPr>
              <a:lnSpc>
                <a:spcPct val="100000"/>
              </a:lnSpc>
            </a:pPr>
            <a:r>
              <a:rPr lang="en-US" dirty="0"/>
              <a:t>V7 – Predetermined (not reactive) ”decided in His heart”</a:t>
            </a:r>
          </a:p>
          <a:p>
            <a:pPr>
              <a:lnSpc>
                <a:spcPct val="100000"/>
              </a:lnSpc>
            </a:pPr>
            <a:r>
              <a:rPr lang="en-US" dirty="0"/>
              <a:t>V7 – Not reluctantly or under compulsion</a:t>
            </a:r>
          </a:p>
          <a:p>
            <a:pPr>
              <a:lnSpc>
                <a:spcPct val="100000"/>
              </a:lnSpc>
            </a:pPr>
            <a:r>
              <a:rPr lang="en-US" dirty="0"/>
              <a:t>V7 – God gives cheerfully (It’s His very nature to give)</a:t>
            </a:r>
          </a:p>
          <a:p>
            <a:pPr>
              <a:lnSpc>
                <a:spcPct val="100000"/>
              </a:lnSpc>
            </a:pPr>
            <a:r>
              <a:rPr lang="en-US" dirty="0"/>
              <a:t>V8 – God is the provider behind the provider</a:t>
            </a:r>
          </a:p>
          <a:p>
            <a:pPr>
              <a:lnSpc>
                <a:spcPct val="100000"/>
              </a:lnSpc>
            </a:pPr>
            <a:r>
              <a:rPr lang="en-US" dirty="0"/>
              <a:t>V8 – “having all sufficiency in all things at all times, you may abound in every good work”</a:t>
            </a:r>
          </a:p>
          <a:p>
            <a:pPr>
              <a:lnSpc>
                <a:spcPct val="100000"/>
              </a:lnSpc>
            </a:pPr>
            <a:r>
              <a:rPr lang="en-US" dirty="0"/>
              <a:t>V10 – God supplies seed and bread; multiplies the seed and increases the harvest</a:t>
            </a:r>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1"/>
            <a:ext cx="10515600" cy="918887"/>
          </a:xfrm>
        </p:spPr>
        <p:txBody>
          <a:bodyPr>
            <a:noAutofit/>
          </a:bodyPr>
          <a:lstStyle/>
          <a:p>
            <a:pPr algn="ctr"/>
            <a:r>
              <a:rPr lang="en-US" sz="4000" b="1" dirty="0">
                <a:solidFill>
                  <a:srgbClr val="FF0000"/>
                </a:solidFill>
              </a:rPr>
              <a:t>Fears</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431636"/>
            <a:ext cx="11454735" cy="5197762"/>
          </a:xfrm>
        </p:spPr>
        <p:txBody>
          <a:bodyPr>
            <a:noAutofit/>
          </a:bodyPr>
          <a:lstStyle/>
          <a:p>
            <a:pPr>
              <a:lnSpc>
                <a:spcPct val="100000"/>
              </a:lnSpc>
            </a:pPr>
            <a:r>
              <a:rPr lang="en-US" b="1" dirty="0"/>
              <a:t>Fear that if we give to God, we won't have </a:t>
            </a:r>
            <a:r>
              <a:rPr lang="en-US" b="1" dirty="0">
                <a:solidFill>
                  <a:srgbClr val="FF0000"/>
                </a:solidFill>
              </a:rPr>
              <a:t>enough </a:t>
            </a:r>
            <a:r>
              <a:rPr lang="en-US" b="1" dirty="0"/>
              <a:t>for ourselves.</a:t>
            </a:r>
          </a:p>
          <a:p>
            <a:pPr>
              <a:lnSpc>
                <a:spcPct val="100000"/>
              </a:lnSpc>
            </a:pPr>
            <a:endParaRPr lang="en-US" b="1" dirty="0">
              <a:solidFill>
                <a:srgbClr val="FF0000"/>
              </a:solidFill>
            </a:endParaRPr>
          </a:p>
          <a:p>
            <a:pPr>
              <a:lnSpc>
                <a:spcPct val="100000"/>
              </a:lnSpc>
            </a:pPr>
            <a:r>
              <a:rPr lang="en-US" dirty="0"/>
              <a:t>Fear is the opposite of faith. When we have faith that God will supply our needs, then we give without fear. </a:t>
            </a:r>
          </a:p>
          <a:p>
            <a:pPr>
              <a:lnSpc>
                <a:spcPct val="100000"/>
              </a:lnSpc>
              <a:buNone/>
            </a:pPr>
            <a:endParaRPr lang="en-US" dirty="0"/>
          </a:p>
          <a:p>
            <a:pPr>
              <a:lnSpc>
                <a:spcPct val="100000"/>
              </a:lnSpc>
            </a:pPr>
            <a:r>
              <a:rPr lang="en-US" dirty="0"/>
              <a:t>Look at this promise: </a:t>
            </a:r>
            <a:r>
              <a:rPr lang="en-US" i="1" dirty="0"/>
              <a:t>"And God is able to make all grace </a:t>
            </a:r>
            <a:r>
              <a:rPr lang="en-US" b="1" i="1" dirty="0"/>
              <a:t>abound</a:t>
            </a:r>
            <a:r>
              <a:rPr lang="en-US" i="1" dirty="0"/>
              <a:t> to you, so that in all things at all times, having all that you need, you will </a:t>
            </a:r>
            <a:r>
              <a:rPr lang="en-US" b="1" i="1" dirty="0"/>
              <a:t>abound</a:t>
            </a:r>
            <a:r>
              <a:rPr lang="en-US" i="1" dirty="0"/>
              <a:t> in every good work.</a:t>
            </a:r>
            <a:r>
              <a:rPr lang="en-US" dirty="0"/>
              <a:t>" (9:8) </a:t>
            </a:r>
            <a:r>
              <a:rPr lang="en-US" sz="2000" dirty="0"/>
              <a:t>(Dr. Ralph F. Wilson)</a:t>
            </a:r>
          </a:p>
          <a:p>
            <a:pPr>
              <a:lnSpc>
                <a:spcPct val="100000"/>
              </a:lnSpc>
            </a:pPr>
            <a:endParaRPr lang="en-US" dirty="0"/>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1"/>
            <a:ext cx="10515600" cy="918887"/>
          </a:xfrm>
        </p:spPr>
        <p:txBody>
          <a:bodyPr>
            <a:noAutofit/>
          </a:bodyPr>
          <a:lstStyle/>
          <a:p>
            <a:pPr algn="ctr"/>
            <a:r>
              <a:rPr lang="en-US" sz="4000" b="1" dirty="0">
                <a:solidFill>
                  <a:srgbClr val="FF0000"/>
                </a:solidFill>
              </a:rPr>
              <a:t>Fears</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431636"/>
            <a:ext cx="11454735" cy="5197762"/>
          </a:xfrm>
        </p:spPr>
        <p:txBody>
          <a:bodyPr>
            <a:noAutofit/>
          </a:bodyPr>
          <a:lstStyle/>
          <a:p>
            <a:r>
              <a:rPr lang="en-US" dirty="0"/>
              <a:t>But faith that overcomes the fear of want only needs "enough," because it trusts God to supply what is needed in the future.</a:t>
            </a:r>
          </a:p>
          <a:p>
            <a:r>
              <a:rPr lang="en-US" dirty="0"/>
              <a:t>In the Sermon on the Mount,</a:t>
            </a:r>
          </a:p>
          <a:p>
            <a:r>
              <a:rPr lang="en-US" b="1" dirty="0"/>
              <a:t>Jesus teaches us to pray, </a:t>
            </a:r>
            <a:r>
              <a:rPr lang="en-US" b="1" i="1" dirty="0"/>
              <a:t>"Give us this day our daily bread" </a:t>
            </a:r>
            <a:r>
              <a:rPr lang="en-US" b="1" dirty="0"/>
              <a:t>(Matthew 6:11)</a:t>
            </a:r>
            <a:endParaRPr lang="en-US" dirty="0"/>
          </a:p>
          <a:p>
            <a:r>
              <a:rPr lang="en-US" b="1" dirty="0"/>
              <a:t>Jesus teaches us, </a:t>
            </a:r>
            <a:r>
              <a:rPr lang="en-US" b="1" i="1" dirty="0"/>
              <a:t>"Do not store up treasures for yourselves on earth" </a:t>
            </a:r>
            <a:r>
              <a:rPr lang="en-US" b="1" dirty="0"/>
              <a:t>(Matthew 6:19)</a:t>
            </a:r>
            <a:endParaRPr lang="en-US" dirty="0"/>
          </a:p>
          <a:p>
            <a:r>
              <a:rPr lang="en-US" b="1" dirty="0"/>
              <a:t>Jesus teaches us, </a:t>
            </a:r>
            <a:r>
              <a:rPr lang="en-US" b="1" i="1" dirty="0"/>
              <a:t>"Do not worry about your life.... but seek first his kingdom and his righteousness, and all these things will be given to you as well." </a:t>
            </a:r>
            <a:r>
              <a:rPr lang="en-US" b="1" dirty="0"/>
              <a:t>(Matthew 6:33)</a:t>
            </a:r>
            <a:endParaRPr lang="en-US" dirty="0"/>
          </a:p>
          <a:p>
            <a:r>
              <a:rPr lang="en-US" b="1" dirty="0"/>
              <a:t>Jesus teaches us, </a:t>
            </a:r>
            <a:r>
              <a:rPr lang="en-US" b="1" i="1" dirty="0"/>
              <a:t>"Do not worry about tomorrow, for tomorrow will worry about itself. Each day has enough trouble of its own." </a:t>
            </a:r>
            <a:r>
              <a:rPr lang="en-US" b="1" dirty="0"/>
              <a:t>(Matthew 6:34)</a:t>
            </a:r>
            <a:endParaRPr lang="en-US" dirty="0"/>
          </a:p>
          <a:p>
            <a:pPr>
              <a:lnSpc>
                <a:spcPct val="100000"/>
              </a:lnSpc>
            </a:pPr>
            <a:endParaRPr lang="en-US" dirty="0"/>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1"/>
            <a:ext cx="10515600" cy="918887"/>
          </a:xfrm>
        </p:spPr>
        <p:txBody>
          <a:bodyPr>
            <a:noAutofit/>
          </a:bodyPr>
          <a:lstStyle/>
          <a:p>
            <a:pPr algn="ctr"/>
            <a:r>
              <a:rPr lang="en-US" sz="4000" b="1" dirty="0">
                <a:solidFill>
                  <a:srgbClr val="FF0000"/>
                </a:solidFill>
              </a:rPr>
              <a:t>Faith Of A Righteous Man</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431636"/>
            <a:ext cx="11454735" cy="5197762"/>
          </a:xfrm>
        </p:spPr>
        <p:txBody>
          <a:bodyPr>
            <a:noAutofit/>
          </a:bodyPr>
          <a:lstStyle/>
          <a:p>
            <a:r>
              <a:rPr lang="en-US" dirty="0"/>
              <a:t>To drive home his point, Paul quotes from Psalm 112:9.</a:t>
            </a:r>
          </a:p>
          <a:p>
            <a:endParaRPr lang="en-US" dirty="0"/>
          </a:p>
          <a:p>
            <a:r>
              <a:rPr lang="en-US" dirty="0"/>
              <a:t>"As it is written:</a:t>
            </a:r>
            <a:br>
              <a:rPr lang="en-US" dirty="0"/>
            </a:br>
            <a:r>
              <a:rPr lang="en-US" dirty="0"/>
              <a:t> </a:t>
            </a:r>
            <a:r>
              <a:rPr lang="en-US" i="1" dirty="0"/>
              <a:t> ‘He has scattered abroad his gifts to the poor;</a:t>
            </a:r>
            <a:br>
              <a:rPr lang="en-US" i="1" dirty="0"/>
            </a:br>
            <a:r>
              <a:rPr lang="en-US" i="1" dirty="0"/>
              <a:t>  his righteousness endures forever.'"</a:t>
            </a:r>
          </a:p>
          <a:p>
            <a:pPr>
              <a:lnSpc>
                <a:spcPct val="100000"/>
              </a:lnSpc>
              <a:buNone/>
            </a:pPr>
            <a:endParaRPr lang="en-US" dirty="0"/>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1"/>
            <a:ext cx="10515600" cy="918887"/>
          </a:xfrm>
        </p:spPr>
        <p:txBody>
          <a:bodyPr>
            <a:noAutofit/>
          </a:bodyPr>
          <a:lstStyle/>
          <a:p>
            <a:pPr algn="ctr"/>
            <a:r>
              <a:rPr lang="en-US" sz="4000" b="1" dirty="0">
                <a:solidFill>
                  <a:srgbClr val="FF0000"/>
                </a:solidFill>
              </a:rPr>
              <a:t>Faith Of A Righteous Man</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431636"/>
            <a:ext cx="11454735" cy="5197762"/>
          </a:xfrm>
        </p:spPr>
        <p:txBody>
          <a:bodyPr>
            <a:noAutofit/>
          </a:bodyPr>
          <a:lstStyle/>
          <a:p>
            <a:r>
              <a:rPr lang="en-US" dirty="0"/>
              <a:t>Paul's point is clear when you read the context of this Psalm about the faith of a righteous man:</a:t>
            </a:r>
          </a:p>
          <a:p>
            <a:r>
              <a:rPr lang="en-US" i="1" dirty="0"/>
              <a:t>"</a:t>
            </a:r>
            <a:r>
              <a:rPr lang="en-US" i="1" baseline="30000" dirty="0"/>
              <a:t>6 </a:t>
            </a:r>
            <a:r>
              <a:rPr lang="en-US" i="1" dirty="0"/>
              <a:t>Surely he will never be shaken;</a:t>
            </a:r>
            <a:br>
              <a:rPr lang="en-US" i="1" dirty="0"/>
            </a:br>
            <a:r>
              <a:rPr lang="en-US" b="1" i="1" dirty="0"/>
              <a:t>a righteous man</a:t>
            </a:r>
            <a:r>
              <a:rPr lang="en-US" i="1" dirty="0"/>
              <a:t> will be remembered forever.</a:t>
            </a:r>
            <a:br>
              <a:rPr lang="en-US" i="1" dirty="0"/>
            </a:br>
            <a:r>
              <a:rPr lang="en-US" i="1" baseline="30000" dirty="0"/>
              <a:t>7 </a:t>
            </a:r>
            <a:r>
              <a:rPr lang="en-US" i="1" dirty="0"/>
              <a:t>He will have no fear of bad news;</a:t>
            </a:r>
            <a:br>
              <a:rPr lang="en-US" i="1" dirty="0"/>
            </a:br>
            <a:r>
              <a:rPr lang="en-US" i="1" dirty="0"/>
              <a:t>his heart is steadfast, trusting in the LORD.</a:t>
            </a:r>
            <a:br>
              <a:rPr lang="en-US" i="1" dirty="0"/>
            </a:br>
            <a:r>
              <a:rPr lang="en-US" i="1" baseline="30000" dirty="0"/>
              <a:t>8 </a:t>
            </a:r>
            <a:r>
              <a:rPr lang="en-US" i="1" dirty="0"/>
              <a:t>His heart is secure, he will have no fear;</a:t>
            </a:r>
            <a:br>
              <a:rPr lang="en-US" i="1" dirty="0"/>
            </a:br>
            <a:r>
              <a:rPr lang="en-US" i="1" dirty="0"/>
              <a:t>in the end he will look in triumph on his foes.</a:t>
            </a:r>
            <a:br>
              <a:rPr lang="en-US" i="1" dirty="0"/>
            </a:br>
            <a:r>
              <a:rPr lang="en-US" i="1" baseline="30000" dirty="0"/>
              <a:t>9 </a:t>
            </a:r>
            <a:r>
              <a:rPr lang="en-US" i="1" dirty="0"/>
              <a:t>He has scattered abroad his gifts to the poor,</a:t>
            </a:r>
            <a:br>
              <a:rPr lang="en-US" i="1" dirty="0"/>
            </a:br>
            <a:r>
              <a:rPr lang="en-US" i="1" dirty="0"/>
              <a:t>his righteousness endures forever;</a:t>
            </a:r>
            <a:br>
              <a:rPr lang="en-US" i="1" dirty="0"/>
            </a:br>
            <a:r>
              <a:rPr lang="en-US" i="1" dirty="0"/>
              <a:t>his horn will be lifted high in honor." </a:t>
            </a:r>
            <a:r>
              <a:rPr lang="en-US" dirty="0"/>
              <a:t>(Psalm 112:6-9)</a:t>
            </a:r>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1"/>
            <a:ext cx="10515600" cy="918887"/>
          </a:xfrm>
        </p:spPr>
        <p:txBody>
          <a:bodyPr>
            <a:noAutofit/>
          </a:bodyPr>
          <a:lstStyle/>
          <a:p>
            <a:pPr algn="ctr"/>
            <a:r>
              <a:rPr lang="en-US" sz="4000" b="1" dirty="0">
                <a:solidFill>
                  <a:srgbClr val="FF0000"/>
                </a:solidFill>
              </a:rPr>
              <a:t>Faith Of A Righteous Man</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431636"/>
            <a:ext cx="11454735" cy="5197762"/>
          </a:xfrm>
        </p:spPr>
        <p:txBody>
          <a:bodyPr>
            <a:noAutofit/>
          </a:bodyPr>
          <a:lstStyle/>
          <a:p>
            <a:r>
              <a:rPr lang="en-US" dirty="0"/>
              <a:t>Another promise that Paul shared with the </a:t>
            </a:r>
            <a:r>
              <a:rPr lang="en-US" dirty="0" err="1"/>
              <a:t>Philippian</a:t>
            </a:r>
            <a:r>
              <a:rPr lang="en-US" dirty="0"/>
              <a:t> church that had helped to support him on his missionary trips:</a:t>
            </a:r>
          </a:p>
          <a:p>
            <a:endParaRPr lang="en-US" dirty="0"/>
          </a:p>
          <a:p>
            <a:r>
              <a:rPr lang="en-US" dirty="0"/>
              <a:t>"</a:t>
            </a:r>
            <a:r>
              <a:rPr lang="en-US" b="1" baseline="30000" dirty="0"/>
              <a:t> 19 </a:t>
            </a:r>
            <a:r>
              <a:rPr lang="en-US" i="1" dirty="0"/>
              <a:t>And my God will supply every need of yours according to his riches in glory in Christ Jesus.”(</a:t>
            </a:r>
            <a:r>
              <a:rPr lang="en-US" dirty="0"/>
              <a:t>Philippians 4:19 ESV)</a:t>
            </a:r>
          </a:p>
          <a:p>
            <a:endParaRPr lang="en-US" dirty="0"/>
          </a:p>
          <a:p>
            <a:r>
              <a:rPr lang="en-US" dirty="0"/>
              <a:t>Point: You can’t out-give God; but you can imitate His giving to your benefit and blessing.</a:t>
            </a:r>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1"/>
            <a:ext cx="10515600" cy="918887"/>
          </a:xfrm>
        </p:spPr>
        <p:txBody>
          <a:bodyPr>
            <a:noAutofit/>
          </a:bodyPr>
          <a:lstStyle/>
          <a:p>
            <a:pPr algn="ctr"/>
            <a:r>
              <a:rPr lang="en-US" sz="4000" b="1" dirty="0">
                <a:solidFill>
                  <a:srgbClr val="FF0000"/>
                </a:solidFill>
              </a:rPr>
              <a:t>A Proverb of Generosity (Proverbs 11:24-25)</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431636"/>
            <a:ext cx="11454735" cy="5197762"/>
          </a:xfrm>
        </p:spPr>
        <p:txBody>
          <a:bodyPr>
            <a:noAutofit/>
          </a:bodyPr>
          <a:lstStyle/>
          <a:p>
            <a:r>
              <a:rPr lang="en-US" dirty="0"/>
              <a:t>We see this principle often in the Old Testament. Here's the principle in a proverb:</a:t>
            </a:r>
          </a:p>
          <a:p>
            <a:endParaRPr lang="en-US" dirty="0"/>
          </a:p>
          <a:p>
            <a:r>
              <a:rPr lang="en-US" dirty="0"/>
              <a:t>"</a:t>
            </a:r>
            <a:r>
              <a:rPr lang="en-US" baseline="30000" dirty="0"/>
              <a:t>24 </a:t>
            </a:r>
            <a:r>
              <a:rPr lang="en-US" i="1" dirty="0"/>
              <a:t>One man gives freely, yet gains even more;</a:t>
            </a:r>
            <a:br>
              <a:rPr lang="en-US" i="1" dirty="0"/>
            </a:br>
            <a:r>
              <a:rPr lang="en-US" i="1" dirty="0"/>
              <a:t>another withholds unduly, but comes to poverty.</a:t>
            </a:r>
            <a:br>
              <a:rPr lang="en-US" i="1" dirty="0"/>
            </a:br>
            <a:r>
              <a:rPr lang="en-US" i="1" baseline="30000" dirty="0"/>
              <a:t>25 </a:t>
            </a:r>
            <a:r>
              <a:rPr lang="en-US" i="1" dirty="0"/>
              <a:t>A generous man will prosper;</a:t>
            </a:r>
            <a:br>
              <a:rPr lang="en-US" i="1" dirty="0"/>
            </a:br>
            <a:r>
              <a:rPr lang="en-US" i="1" dirty="0"/>
              <a:t>he who refreshes others will himself be refreshed." </a:t>
            </a:r>
            <a:r>
              <a:rPr lang="en-US" dirty="0"/>
              <a:t>(Proverbs 11:24-25)</a:t>
            </a:r>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1"/>
            <a:ext cx="10515600" cy="918887"/>
          </a:xfrm>
        </p:spPr>
        <p:txBody>
          <a:bodyPr>
            <a:noAutofit/>
          </a:bodyPr>
          <a:lstStyle/>
          <a:p>
            <a:pPr algn="ctr"/>
            <a:r>
              <a:rPr lang="en-US" sz="4000" b="1" dirty="0">
                <a:solidFill>
                  <a:srgbClr val="FF0000"/>
                </a:solidFill>
              </a:rPr>
              <a:t>Principles of Blessing and Tithing (Malachi 3:10-12)</a:t>
            </a:r>
            <a:endParaRPr lang="en-US" sz="4000" dirty="0">
              <a:solidFill>
                <a:srgbClr val="FF0000"/>
              </a:solidFill>
            </a:endParaRP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431636"/>
            <a:ext cx="11454735" cy="5197762"/>
          </a:xfrm>
        </p:spPr>
        <p:txBody>
          <a:bodyPr>
            <a:noAutofit/>
          </a:bodyPr>
          <a:lstStyle/>
          <a:p>
            <a:r>
              <a:rPr lang="en-US" dirty="0"/>
              <a:t>Consider the promises in Malachi that result from tithing:</a:t>
            </a:r>
          </a:p>
          <a:p>
            <a:r>
              <a:rPr lang="en-US" dirty="0"/>
              <a:t>"‘</a:t>
            </a:r>
            <a:r>
              <a:rPr lang="en-US" baseline="30000" dirty="0"/>
              <a:t>10 </a:t>
            </a:r>
            <a:r>
              <a:rPr lang="en-US" dirty="0"/>
              <a:t>Bring the whole tithe into the storehouse,</a:t>
            </a:r>
            <a:br>
              <a:rPr lang="en-US" dirty="0"/>
            </a:br>
            <a:r>
              <a:rPr lang="en-US" dirty="0"/>
              <a:t>that there may be food in my house.</a:t>
            </a:r>
            <a:br>
              <a:rPr lang="en-US" dirty="0"/>
            </a:br>
            <a:r>
              <a:rPr lang="en-US" dirty="0"/>
              <a:t>Test me in this,' says the LORD Almighty,</a:t>
            </a:r>
            <a:br>
              <a:rPr lang="en-US" dirty="0"/>
            </a:br>
            <a:r>
              <a:rPr lang="en-US" dirty="0"/>
              <a:t>‘and see if I will not throw open the floodgates of heaven</a:t>
            </a:r>
            <a:br>
              <a:rPr lang="en-US" dirty="0"/>
            </a:br>
            <a:r>
              <a:rPr lang="en-US" dirty="0"/>
              <a:t>and pour out so much blessing</a:t>
            </a:r>
            <a:br>
              <a:rPr lang="en-US" dirty="0"/>
            </a:br>
            <a:r>
              <a:rPr lang="en-US" dirty="0"/>
              <a:t>that you will not have room enough for it.</a:t>
            </a:r>
          </a:p>
          <a:p>
            <a:r>
              <a:rPr lang="en-US" baseline="30000" dirty="0"/>
              <a:t>11 </a:t>
            </a:r>
            <a:r>
              <a:rPr lang="en-US" dirty="0"/>
              <a:t>I will prevent pests from devouring your crops,</a:t>
            </a:r>
            <a:br>
              <a:rPr lang="en-US" dirty="0"/>
            </a:br>
            <a:r>
              <a:rPr lang="en-US" dirty="0"/>
              <a:t>and the vines in your fields will not cast their fruit,'</a:t>
            </a:r>
            <a:br>
              <a:rPr lang="en-US" dirty="0"/>
            </a:br>
            <a:r>
              <a:rPr lang="en-US" dirty="0"/>
              <a:t>says the LORD Almighty.</a:t>
            </a:r>
          </a:p>
          <a:p>
            <a:r>
              <a:rPr lang="en-US" baseline="30000" dirty="0"/>
              <a:t>12 </a:t>
            </a:r>
            <a:r>
              <a:rPr lang="en-US" dirty="0"/>
              <a:t>‘Then all the nations will call you blessed,</a:t>
            </a:r>
            <a:br>
              <a:rPr lang="en-US" dirty="0"/>
            </a:br>
            <a:r>
              <a:rPr lang="en-US" dirty="0"/>
              <a:t>for yours will be a delightful land,' says the LORD Almighty.”</a:t>
            </a:r>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91475" y="3643876"/>
            <a:ext cx="10515600" cy="918887"/>
          </a:xfrm>
        </p:spPr>
        <p:txBody>
          <a:bodyPr>
            <a:noAutofit/>
          </a:bodyPr>
          <a:lstStyle/>
          <a:p>
            <a:pPr algn="ctr"/>
            <a:r>
              <a:rPr lang="en-US" sz="4000" b="1" dirty="0">
                <a:solidFill>
                  <a:srgbClr val="FF0000"/>
                </a:solidFill>
              </a:rPr>
              <a:t>Conclusion: A Matter of Perspective</a:t>
            </a:r>
            <a:endParaRPr lang="en-US" sz="4000" dirty="0">
              <a:solidFill>
                <a:srgbClr val="FF0000"/>
              </a:solidFill>
            </a:endParaRP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40835" y="4507344"/>
            <a:ext cx="11454735" cy="1874983"/>
          </a:xfrm>
        </p:spPr>
        <p:txBody>
          <a:bodyPr>
            <a:noAutofit/>
          </a:bodyPr>
          <a:lstStyle/>
          <a:p>
            <a:pPr algn="ctr">
              <a:buNone/>
            </a:pPr>
            <a:r>
              <a:rPr lang="en-US" dirty="0"/>
              <a:t>“Thankfulness starts in our hearts, not in our pockets.” (Josiah Silva)</a:t>
            </a:r>
          </a:p>
          <a:p>
            <a:pPr algn="ctr">
              <a:buNone/>
            </a:pPr>
            <a:endParaRPr lang="en-US" dirty="0"/>
          </a:p>
          <a:p>
            <a:pPr algn="ctr">
              <a:buNone/>
            </a:pPr>
            <a:r>
              <a:rPr lang="en-US" dirty="0"/>
              <a:t>Rather than asking, “</a:t>
            </a:r>
            <a:r>
              <a:rPr lang="en-US" i="1" dirty="0"/>
              <a:t>How much of my money should I give to God?</a:t>
            </a:r>
            <a:r>
              <a:rPr lang="en-US" dirty="0"/>
              <a:t>” </a:t>
            </a:r>
          </a:p>
          <a:p>
            <a:pPr algn="ctr">
              <a:buNone/>
            </a:pPr>
            <a:r>
              <a:rPr lang="en-US" dirty="0"/>
              <a:t>we ask “</a:t>
            </a:r>
            <a:r>
              <a:rPr lang="en-US" i="1" dirty="0"/>
              <a:t>How much of God’s money should I keep for myself?</a:t>
            </a:r>
            <a:r>
              <a:rPr lang="en-US" dirty="0"/>
              <a:t>” (Jane </a:t>
            </a:r>
            <a:r>
              <a:rPr lang="en-US" dirty="0" err="1"/>
              <a:t>Pleace</a:t>
            </a:r>
            <a:r>
              <a:rPr lang="en-US" dirty="0"/>
              <a:t>)</a:t>
            </a:r>
          </a:p>
        </p:txBody>
      </p:sp>
      <p:pic>
        <p:nvPicPr>
          <p:cNvPr id="2050" name="Picture 2" descr="Image result for giving to God"/>
          <p:cNvPicPr>
            <a:picLocks noChangeAspect="1" noChangeArrowheads="1"/>
          </p:cNvPicPr>
          <p:nvPr/>
        </p:nvPicPr>
        <p:blipFill>
          <a:blip r:embed="rId2" cstate="print"/>
          <a:srcRect/>
          <a:stretch>
            <a:fillRect/>
          </a:stretch>
        </p:blipFill>
        <p:spPr bwMode="auto">
          <a:xfrm>
            <a:off x="4053321" y="340662"/>
            <a:ext cx="4213225" cy="3159919"/>
          </a:xfrm>
          <a:prstGeom prst="rect">
            <a:avLst/>
          </a:prstGeom>
          <a:noFill/>
        </p:spPr>
      </p:pic>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2"/>
            <a:ext cx="10515600" cy="741911"/>
          </a:xfrm>
        </p:spPr>
        <p:txBody>
          <a:bodyPr>
            <a:normAutofit/>
          </a:bodyPr>
          <a:lstStyle/>
          <a:p>
            <a:pPr algn="ctr"/>
            <a:r>
              <a:rPr lang="en-US" sz="4000" b="1" dirty="0">
                <a:solidFill>
                  <a:srgbClr val="FF0000"/>
                </a:solidFill>
              </a:rPr>
              <a:t>Backgrounder</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3559629" y="1216479"/>
            <a:ext cx="8298995" cy="5412919"/>
          </a:xfrm>
        </p:spPr>
        <p:txBody>
          <a:bodyPr>
            <a:noAutofit/>
          </a:bodyPr>
          <a:lstStyle/>
          <a:p>
            <a:pPr>
              <a:lnSpc>
                <a:spcPct val="100000"/>
              </a:lnSpc>
              <a:buNone/>
            </a:pPr>
            <a:r>
              <a:rPr lang="en-US" dirty="0"/>
              <a:t>(*1) In the late-40s A.D., a famine swept across Judea, and Christians in Jerusalem were in need. (Galatians 2:9-10; see also Acts 11:19-30).</a:t>
            </a:r>
          </a:p>
          <a:p>
            <a:pPr>
              <a:lnSpc>
                <a:spcPct val="100000"/>
              </a:lnSpc>
              <a:buNone/>
            </a:pPr>
            <a:r>
              <a:rPr lang="en-US" dirty="0"/>
              <a:t>The book of Acts mentions a contribution by the Antioch church, which that church sent to the Jerusalem elders </a:t>
            </a:r>
            <a:r>
              <a:rPr lang="en-US" i="1" dirty="0"/>
              <a:t>“by the hands of Barnabas and Saul</a:t>
            </a:r>
            <a:r>
              <a:rPr lang="en-US" dirty="0"/>
              <a:t>” (Acts 11:25-30).</a:t>
            </a:r>
          </a:p>
        </p:txBody>
      </p:sp>
      <p:pic>
        <p:nvPicPr>
          <p:cNvPr id="38914" name="Picture 2" descr="Image result for The early church"/>
          <p:cNvPicPr>
            <a:picLocks noChangeAspect="1" noChangeArrowheads="1"/>
          </p:cNvPicPr>
          <p:nvPr/>
        </p:nvPicPr>
        <p:blipFill>
          <a:blip r:embed="rId2" cstate="print"/>
          <a:srcRect/>
          <a:stretch>
            <a:fillRect/>
          </a:stretch>
        </p:blipFill>
        <p:spPr bwMode="auto">
          <a:xfrm>
            <a:off x="457654" y="1316944"/>
            <a:ext cx="2770931" cy="2079399"/>
          </a:xfrm>
          <a:prstGeom prst="rect">
            <a:avLst/>
          </a:prstGeom>
          <a:noFill/>
        </p:spPr>
      </p:pic>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2"/>
            <a:ext cx="10515600" cy="741911"/>
          </a:xfrm>
        </p:spPr>
        <p:txBody>
          <a:bodyPr>
            <a:normAutofit/>
          </a:bodyPr>
          <a:lstStyle/>
          <a:p>
            <a:pPr algn="ctr"/>
            <a:r>
              <a:rPr lang="en-US" sz="4000" b="1" dirty="0">
                <a:solidFill>
                  <a:srgbClr val="FF0000"/>
                </a:solidFill>
              </a:rPr>
              <a:t>Backgrounder</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3559629" y="1191986"/>
            <a:ext cx="8298995" cy="5437412"/>
          </a:xfrm>
        </p:spPr>
        <p:txBody>
          <a:bodyPr>
            <a:noAutofit/>
          </a:bodyPr>
          <a:lstStyle/>
          <a:p>
            <a:pPr>
              <a:lnSpc>
                <a:spcPct val="100000"/>
              </a:lnSpc>
              <a:buNone/>
            </a:pPr>
            <a:r>
              <a:rPr lang="en-US" dirty="0"/>
              <a:t>(*2)  At the end of his first letter to the Corinthian church, Paul introduced the subject of the offering for the Jerusalem church, saying, “</a:t>
            </a:r>
            <a:r>
              <a:rPr lang="en-US" i="1" dirty="0"/>
              <a:t>On the first day of the week, let each one of you save, as he may prosper, that no collections be made when I come. When I arrive, I will send whoever you approve with letters to carry your gracious gift to Jerusalem</a:t>
            </a:r>
            <a:r>
              <a:rPr lang="en-US" dirty="0"/>
              <a:t>” (1 Corinthians 16:2-3).</a:t>
            </a:r>
          </a:p>
        </p:txBody>
      </p:sp>
      <p:pic>
        <p:nvPicPr>
          <p:cNvPr id="4" name="Picture 2" descr="Image result for The early church"/>
          <p:cNvPicPr>
            <a:picLocks noChangeAspect="1" noChangeArrowheads="1"/>
          </p:cNvPicPr>
          <p:nvPr/>
        </p:nvPicPr>
        <p:blipFill>
          <a:blip r:embed="rId2" cstate="print"/>
          <a:srcRect/>
          <a:stretch>
            <a:fillRect/>
          </a:stretch>
        </p:blipFill>
        <p:spPr bwMode="auto">
          <a:xfrm>
            <a:off x="457654" y="1316944"/>
            <a:ext cx="2770931" cy="2079399"/>
          </a:xfrm>
          <a:prstGeom prst="rect">
            <a:avLst/>
          </a:prstGeom>
          <a:noFill/>
        </p:spPr>
      </p:pic>
    </p:spTree>
    <p:extLst>
      <p:ext uri="{BB962C8B-B14F-4D97-AF65-F5344CB8AC3E}">
        <p14:creationId xmlns:p14="http://schemas.microsoft.com/office/powerpoint/2010/main" val="2344490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2"/>
            <a:ext cx="10515600" cy="741911"/>
          </a:xfrm>
        </p:spPr>
        <p:txBody>
          <a:bodyPr>
            <a:normAutofit/>
          </a:bodyPr>
          <a:lstStyle/>
          <a:p>
            <a:pPr algn="ctr"/>
            <a:r>
              <a:rPr lang="en-US" sz="4000" b="1" dirty="0">
                <a:solidFill>
                  <a:srgbClr val="FF0000"/>
                </a:solidFill>
              </a:rPr>
              <a:t>Backgrounder</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3518807" y="1191986"/>
            <a:ext cx="8339817" cy="5437412"/>
          </a:xfrm>
        </p:spPr>
        <p:txBody>
          <a:bodyPr>
            <a:noAutofit/>
          </a:bodyPr>
          <a:lstStyle/>
          <a:p>
            <a:pPr>
              <a:lnSpc>
                <a:spcPct val="100000"/>
              </a:lnSpc>
              <a:buNone/>
            </a:pPr>
            <a:r>
              <a:rPr lang="en-US" dirty="0"/>
              <a:t>(*3) Then, in this second letter to the Corinthians, Paul mentioned the offering again, using the Macedonian church as an example (Macedonia was the Greek province directly north of Achaia, the province where Corinth was located). </a:t>
            </a:r>
          </a:p>
          <a:p>
            <a:pPr>
              <a:lnSpc>
                <a:spcPct val="100000"/>
              </a:lnSpc>
              <a:buNone/>
            </a:pPr>
            <a:r>
              <a:rPr lang="en-US" dirty="0"/>
              <a:t>That church contributed to this offering generously “of their own accord” (8:3) in spite of their poverty. </a:t>
            </a:r>
          </a:p>
          <a:p>
            <a:pPr>
              <a:lnSpc>
                <a:spcPct val="100000"/>
              </a:lnSpc>
              <a:buNone/>
            </a:pPr>
            <a:r>
              <a:rPr lang="en-US" dirty="0"/>
              <a:t>Then Paul raised the challenge to the Corinthian church by talking about Christ, who </a:t>
            </a:r>
            <a:r>
              <a:rPr lang="en-US" i="1" dirty="0"/>
              <a:t>“for your sakes … became poor, that you through his poverty might become rich” </a:t>
            </a:r>
            <a:r>
              <a:rPr lang="en-US" dirty="0"/>
              <a:t>(8:9).</a:t>
            </a:r>
          </a:p>
        </p:txBody>
      </p:sp>
      <p:pic>
        <p:nvPicPr>
          <p:cNvPr id="4" name="Picture 2" descr="Image result for The early church"/>
          <p:cNvPicPr>
            <a:picLocks noChangeAspect="1" noChangeArrowheads="1"/>
          </p:cNvPicPr>
          <p:nvPr/>
        </p:nvPicPr>
        <p:blipFill>
          <a:blip r:embed="rId2" cstate="print"/>
          <a:srcRect/>
          <a:stretch>
            <a:fillRect/>
          </a:stretch>
        </p:blipFill>
        <p:spPr bwMode="auto">
          <a:xfrm>
            <a:off x="457654" y="1316944"/>
            <a:ext cx="2770931" cy="2079399"/>
          </a:xfrm>
          <a:prstGeom prst="rect">
            <a:avLst/>
          </a:prstGeom>
          <a:noFill/>
        </p:spPr>
      </p:pic>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2"/>
            <a:ext cx="10515600" cy="741911"/>
          </a:xfrm>
        </p:spPr>
        <p:txBody>
          <a:bodyPr>
            <a:normAutofit/>
          </a:bodyPr>
          <a:lstStyle/>
          <a:p>
            <a:pPr algn="ctr"/>
            <a:r>
              <a:rPr lang="en-US" sz="4000" b="1" dirty="0">
                <a:solidFill>
                  <a:srgbClr val="FF0000"/>
                </a:solidFill>
              </a:rPr>
              <a:t>Backgrounder</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3469821" y="1200150"/>
            <a:ext cx="8388803" cy="5429248"/>
          </a:xfrm>
        </p:spPr>
        <p:txBody>
          <a:bodyPr>
            <a:noAutofit/>
          </a:bodyPr>
          <a:lstStyle/>
          <a:p>
            <a:pPr>
              <a:lnSpc>
                <a:spcPct val="100000"/>
              </a:lnSpc>
              <a:buNone/>
            </a:pPr>
            <a:r>
              <a:rPr lang="en-US" dirty="0"/>
              <a:t>(*4) In 2 Corinthians 8 &amp; 9, Paul continues to emphasize the offering for the Jerusalem church, encouraging the Corinthian Christians to </a:t>
            </a:r>
            <a:r>
              <a:rPr lang="en-US" i="1" dirty="0"/>
              <a:t>“arrange ahead of time the generous gift that you promised before</a:t>
            </a:r>
            <a:r>
              <a:rPr lang="en-US" dirty="0"/>
              <a:t>” (9:5).</a:t>
            </a:r>
          </a:p>
        </p:txBody>
      </p:sp>
      <p:pic>
        <p:nvPicPr>
          <p:cNvPr id="4" name="Picture 2" descr="Image result for The early church"/>
          <p:cNvPicPr>
            <a:picLocks noChangeAspect="1" noChangeArrowheads="1"/>
          </p:cNvPicPr>
          <p:nvPr/>
        </p:nvPicPr>
        <p:blipFill>
          <a:blip r:embed="rId2" cstate="print"/>
          <a:srcRect/>
          <a:stretch>
            <a:fillRect/>
          </a:stretch>
        </p:blipFill>
        <p:spPr bwMode="auto">
          <a:xfrm>
            <a:off x="457654" y="1316944"/>
            <a:ext cx="2770931" cy="2079399"/>
          </a:xfrm>
          <a:prstGeom prst="rect">
            <a:avLst/>
          </a:prstGeom>
          <a:noFill/>
        </p:spPr>
      </p:pic>
    </p:spTree>
    <p:extLst>
      <p:ext uri="{BB962C8B-B14F-4D97-AF65-F5344CB8AC3E}">
        <p14:creationId xmlns:p14="http://schemas.microsoft.com/office/powerpoint/2010/main" val="2344490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2"/>
            <a:ext cx="10515600" cy="741911"/>
          </a:xfrm>
        </p:spPr>
        <p:txBody>
          <a:bodyPr>
            <a:normAutofit/>
          </a:bodyPr>
          <a:lstStyle/>
          <a:p>
            <a:pPr algn="ctr"/>
            <a:r>
              <a:rPr lang="en-US" sz="4000" b="1" dirty="0">
                <a:solidFill>
                  <a:srgbClr val="FF0000"/>
                </a:solidFill>
              </a:rPr>
              <a:t>Backgrounder</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3624943" y="1208314"/>
            <a:ext cx="8233681" cy="5421084"/>
          </a:xfrm>
        </p:spPr>
        <p:txBody>
          <a:bodyPr>
            <a:noAutofit/>
          </a:bodyPr>
          <a:lstStyle/>
          <a:p>
            <a:pPr>
              <a:lnSpc>
                <a:spcPct val="100000"/>
              </a:lnSpc>
              <a:buNone/>
            </a:pPr>
            <a:r>
              <a:rPr lang="en-US" dirty="0"/>
              <a:t>(*5) Later, in his letter to the church in Rome, Paul will mention this offering again, acknowledging that the churches in Macedonia and Achaia have contributed to the offering (Romans 15:25-29) — therefore acknowledging that his appeal to the Corinthian church was successful. Corinth (the city) is in Achaia (the province), so apparently Paul’s appeal to the Corinthian church was successful. </a:t>
            </a:r>
            <a:r>
              <a:rPr lang="en-US" sz="2000" dirty="0"/>
              <a:t>(Source: sermonwriter.com)</a:t>
            </a:r>
          </a:p>
        </p:txBody>
      </p:sp>
      <p:pic>
        <p:nvPicPr>
          <p:cNvPr id="4" name="Picture 2" descr="Image result for The early church"/>
          <p:cNvPicPr>
            <a:picLocks noChangeAspect="1" noChangeArrowheads="1"/>
          </p:cNvPicPr>
          <p:nvPr/>
        </p:nvPicPr>
        <p:blipFill>
          <a:blip r:embed="rId2" cstate="print"/>
          <a:srcRect/>
          <a:stretch>
            <a:fillRect/>
          </a:stretch>
        </p:blipFill>
        <p:spPr bwMode="auto">
          <a:xfrm>
            <a:off x="457654" y="1316944"/>
            <a:ext cx="2770931" cy="2079399"/>
          </a:xfrm>
          <a:prstGeom prst="rect">
            <a:avLst/>
          </a:prstGeom>
          <a:noFill/>
        </p:spPr>
      </p:pic>
    </p:spTree>
    <p:extLst>
      <p:ext uri="{BB962C8B-B14F-4D97-AF65-F5344CB8AC3E}">
        <p14:creationId xmlns:p14="http://schemas.microsoft.com/office/powerpoint/2010/main" val="2344490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cstate="print"/>
          <a:srcRect/>
          <a:stretch>
            <a:fillRect/>
          </a:stretch>
        </p:blipFill>
        <p:spPr bwMode="auto">
          <a:xfrm>
            <a:off x="530679" y="199685"/>
            <a:ext cx="11210019" cy="648686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2"/>
            <a:ext cx="10515600" cy="741911"/>
          </a:xfrm>
        </p:spPr>
        <p:txBody>
          <a:bodyPr>
            <a:normAutofit/>
          </a:bodyPr>
          <a:lstStyle/>
          <a:p>
            <a:pPr algn="ctr"/>
            <a:r>
              <a:rPr lang="en-US" sz="4000" b="1" dirty="0">
                <a:solidFill>
                  <a:srgbClr val="FF0000"/>
                </a:solidFill>
              </a:rPr>
              <a:t>2 Corinthians 9:6-15 (ESV)</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191985"/>
            <a:ext cx="11454735" cy="5437413"/>
          </a:xfrm>
        </p:spPr>
        <p:txBody>
          <a:bodyPr>
            <a:noAutofit/>
          </a:bodyPr>
          <a:lstStyle/>
          <a:p>
            <a:pPr>
              <a:lnSpc>
                <a:spcPct val="100000"/>
              </a:lnSpc>
              <a:buNone/>
            </a:pPr>
            <a:r>
              <a:rPr lang="en-US" b="1" baseline="30000" dirty="0"/>
              <a:t> 6 </a:t>
            </a:r>
            <a:r>
              <a:rPr lang="en-US" dirty="0"/>
              <a:t>The point is this: whoever sows sparingly will also reap sparingly, and whoever sows bountifully will also reap bountifully. </a:t>
            </a:r>
          </a:p>
          <a:p>
            <a:pPr>
              <a:lnSpc>
                <a:spcPct val="100000"/>
              </a:lnSpc>
              <a:buNone/>
            </a:pPr>
            <a:r>
              <a:rPr lang="en-US" b="1" baseline="30000" dirty="0"/>
              <a:t>7 </a:t>
            </a:r>
            <a:r>
              <a:rPr lang="en-US" dirty="0"/>
              <a:t>Each one must give as he has decided in his heart, not reluctantly or under compulsion, for God loves a cheerful giver. </a:t>
            </a:r>
          </a:p>
          <a:p>
            <a:pPr>
              <a:lnSpc>
                <a:spcPct val="100000"/>
              </a:lnSpc>
              <a:buNone/>
            </a:pPr>
            <a:r>
              <a:rPr lang="en-US" b="1" baseline="30000" dirty="0"/>
              <a:t>8 </a:t>
            </a:r>
            <a:r>
              <a:rPr lang="en-US" dirty="0"/>
              <a:t>And God is able to make all grace abound to you, so that having all sufficiency in all things at all times, you may abound in every good work. </a:t>
            </a:r>
          </a:p>
          <a:p>
            <a:pPr>
              <a:lnSpc>
                <a:spcPct val="100000"/>
              </a:lnSpc>
              <a:buNone/>
            </a:pPr>
            <a:r>
              <a:rPr lang="en-US" b="1" baseline="30000" dirty="0"/>
              <a:t>9 </a:t>
            </a:r>
            <a:r>
              <a:rPr lang="en-US" dirty="0"/>
              <a:t>As it is written, “He has distributed freely, he has given to the poor; his righteousness endures forever.”</a:t>
            </a:r>
          </a:p>
          <a:p>
            <a:pPr>
              <a:lnSpc>
                <a:spcPct val="100000"/>
              </a:lnSpc>
              <a:buNone/>
            </a:pPr>
            <a:r>
              <a:rPr lang="en-US" b="1" baseline="30000" dirty="0"/>
              <a:t>10 </a:t>
            </a:r>
            <a:r>
              <a:rPr lang="en-US" dirty="0"/>
              <a:t>He who supplies seed to the </a:t>
            </a:r>
            <a:r>
              <a:rPr lang="en-US" dirty="0" err="1"/>
              <a:t>sower</a:t>
            </a:r>
            <a:r>
              <a:rPr lang="en-US" dirty="0"/>
              <a:t> and bread for food will supply and multiply your seed for sowing and increase the harvest of your righteousness. </a:t>
            </a:r>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06E10-68BD-4CC9-A4E4-40D590FFCE16}"/>
              </a:ext>
            </a:extLst>
          </p:cNvPr>
          <p:cNvSpPr>
            <a:spLocks noGrp="1"/>
          </p:cNvSpPr>
          <p:nvPr>
            <p:ph type="title"/>
          </p:nvPr>
        </p:nvSpPr>
        <p:spPr>
          <a:xfrm>
            <a:off x="854529" y="254132"/>
            <a:ext cx="10515600" cy="741911"/>
          </a:xfrm>
        </p:spPr>
        <p:txBody>
          <a:bodyPr>
            <a:normAutofit/>
          </a:bodyPr>
          <a:lstStyle/>
          <a:p>
            <a:pPr algn="ctr"/>
            <a:r>
              <a:rPr lang="en-US" sz="4000" b="1" dirty="0">
                <a:solidFill>
                  <a:srgbClr val="FF0000"/>
                </a:solidFill>
              </a:rPr>
              <a:t>2 Corinthians 9:6-15 (ESV) cont’d</a:t>
            </a:r>
          </a:p>
        </p:txBody>
      </p:sp>
      <p:sp>
        <p:nvSpPr>
          <p:cNvPr id="3" name="Content Placeholder 2">
            <a:extLst>
              <a:ext uri="{FF2B5EF4-FFF2-40B4-BE49-F238E27FC236}">
                <a16:creationId xmlns:a16="http://schemas.microsoft.com/office/drawing/2014/main" id="{EEA7293E-9B07-4A65-B75B-FB7BBF5B0255}"/>
              </a:ext>
            </a:extLst>
          </p:cNvPr>
          <p:cNvSpPr>
            <a:spLocks noGrp="1"/>
          </p:cNvSpPr>
          <p:nvPr>
            <p:ph idx="1"/>
          </p:nvPr>
        </p:nvSpPr>
        <p:spPr>
          <a:xfrm>
            <a:off x="403889" y="1191985"/>
            <a:ext cx="11454735" cy="5437413"/>
          </a:xfrm>
        </p:spPr>
        <p:txBody>
          <a:bodyPr>
            <a:noAutofit/>
          </a:bodyPr>
          <a:lstStyle/>
          <a:p>
            <a:pPr>
              <a:lnSpc>
                <a:spcPct val="100000"/>
              </a:lnSpc>
              <a:buNone/>
            </a:pPr>
            <a:r>
              <a:rPr lang="en-US" b="1" baseline="30000" dirty="0"/>
              <a:t>11 </a:t>
            </a:r>
            <a:r>
              <a:rPr lang="en-US" dirty="0"/>
              <a:t>You will be enriched in every way to be generous in every way, which through us will produce thanksgiving to God. </a:t>
            </a:r>
          </a:p>
          <a:p>
            <a:pPr>
              <a:lnSpc>
                <a:spcPct val="100000"/>
              </a:lnSpc>
              <a:buNone/>
            </a:pPr>
            <a:r>
              <a:rPr lang="en-US" b="1" baseline="30000" dirty="0"/>
              <a:t>12 </a:t>
            </a:r>
            <a:r>
              <a:rPr lang="en-US" dirty="0"/>
              <a:t>For the ministry of this service is not only supplying the needs of the saints but is also overflowing in many thanksgivings to God. </a:t>
            </a:r>
          </a:p>
          <a:p>
            <a:pPr>
              <a:lnSpc>
                <a:spcPct val="100000"/>
              </a:lnSpc>
              <a:buNone/>
            </a:pPr>
            <a:r>
              <a:rPr lang="en-US" b="1" baseline="30000" dirty="0"/>
              <a:t>13 </a:t>
            </a:r>
            <a:r>
              <a:rPr lang="en-US" dirty="0"/>
              <a:t>By their approval of this service, they will glorify God because of your submission that comes from your confession of the gospel of Christ, and the generosity of your contribution for them and for all others, </a:t>
            </a:r>
          </a:p>
          <a:p>
            <a:pPr>
              <a:lnSpc>
                <a:spcPct val="100000"/>
              </a:lnSpc>
              <a:buNone/>
            </a:pPr>
            <a:r>
              <a:rPr lang="en-US" b="1" baseline="30000" dirty="0"/>
              <a:t>14 </a:t>
            </a:r>
            <a:r>
              <a:rPr lang="en-US" dirty="0"/>
              <a:t>while they long for you and pray for you, because of the surpassing grace of God upon you. </a:t>
            </a:r>
          </a:p>
          <a:p>
            <a:pPr>
              <a:lnSpc>
                <a:spcPct val="100000"/>
              </a:lnSpc>
              <a:buNone/>
            </a:pPr>
            <a:r>
              <a:rPr lang="en-US" b="1" baseline="30000" dirty="0"/>
              <a:t>15 </a:t>
            </a:r>
            <a:r>
              <a:rPr lang="en-US" dirty="0"/>
              <a:t>Thanks be to God for his inexpressible gift!</a:t>
            </a:r>
          </a:p>
        </p:txBody>
      </p:sp>
    </p:spTree>
    <p:extLst>
      <p:ext uri="{BB962C8B-B14F-4D97-AF65-F5344CB8AC3E}">
        <p14:creationId xmlns:p14="http://schemas.microsoft.com/office/powerpoint/2010/main" val="234449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2182</TotalTime>
  <Words>846</Words>
  <Application>Microsoft Office PowerPoint</Application>
  <PresentationFormat>Widescreen</PresentationFormat>
  <Paragraphs>74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Sermon BC (2 Corinthians 9: 6-15) “Giving Upward”</vt:lpstr>
      <vt:lpstr>Backgrounder</vt:lpstr>
      <vt:lpstr>Backgrounder</vt:lpstr>
      <vt:lpstr>Backgrounder</vt:lpstr>
      <vt:lpstr>Backgrounder</vt:lpstr>
      <vt:lpstr>Backgrounder</vt:lpstr>
      <vt:lpstr>PowerPoint Presentation</vt:lpstr>
      <vt:lpstr>2 Corinthians 9:6-15 (ESV)</vt:lpstr>
      <vt:lpstr>2 Corinthians 9:6-15 (ESV) cont’d</vt:lpstr>
      <vt:lpstr>What’s Going On Here? How God Gives </vt:lpstr>
      <vt:lpstr>Fears</vt:lpstr>
      <vt:lpstr>Fears</vt:lpstr>
      <vt:lpstr>Faith Of A Righteous Man</vt:lpstr>
      <vt:lpstr>Faith Of A Righteous Man</vt:lpstr>
      <vt:lpstr>Faith Of A Righteous Man</vt:lpstr>
      <vt:lpstr>A Proverb of Generosity (Proverbs 11:24-25)</vt:lpstr>
      <vt:lpstr>Principles of Blessing and Tithing (Malachi 3:10-12)</vt:lpstr>
      <vt:lpstr>Conclusion: A Matter of Perspective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Goh</dc:creator>
  <cp:lastModifiedBy>Andrew Goh</cp:lastModifiedBy>
  <cp:revision>242</cp:revision>
  <cp:lastPrinted>2018-03-16T02:47:19Z</cp:lastPrinted>
  <dcterms:created xsi:type="dcterms:W3CDTF">2018-02-22T03:07:44Z</dcterms:created>
  <dcterms:modified xsi:type="dcterms:W3CDTF">2019-11-16T01:14:23Z</dcterms:modified>
</cp:coreProperties>
</file>